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3"/>
    <p:sldId id="293" r:id="rId4"/>
    <p:sldId id="257" r:id="rId6"/>
    <p:sldId id="270" r:id="rId7"/>
    <p:sldId id="271" r:id="rId8"/>
    <p:sldId id="272" r:id="rId9"/>
    <p:sldId id="285" r:id="rId10"/>
    <p:sldId id="286" r:id="rId11"/>
    <p:sldId id="287" r:id="rId12"/>
    <p:sldId id="288" r:id="rId13"/>
    <p:sldId id="289" r:id="rId14"/>
    <p:sldId id="291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2" r:id="rId24"/>
    <p:sldId id="28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3535" y="1459230"/>
            <a:ext cx="8198485" cy="2044700"/>
          </a:xfrm>
        </p:spPr>
        <p:txBody>
          <a:bodyPr/>
          <a:p>
            <a:r>
              <a:rPr lang="x-none" altLang="en-US"/>
              <a:t>线性表 栈 队列</a:t>
            </a:r>
            <a:endParaRPr lang="x-none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5560" y="4239578"/>
            <a:ext cx="9144000" cy="1655762"/>
          </a:xfrm>
        </p:spPr>
        <p:txBody>
          <a:bodyPr/>
          <a:p>
            <a:r>
              <a:rPr lang="x-none" altLang="en-US" sz="4800">
                <a:solidFill>
                  <a:schemeClr val="tx1"/>
                </a:solidFill>
              </a:rPr>
              <a:t>祝一迪</a:t>
            </a:r>
            <a:endParaRPr lang="x-none" altLang="en-US" sz="4800">
              <a:solidFill>
                <a:schemeClr val="tx1"/>
              </a:solidFill>
            </a:endParaRPr>
          </a:p>
        </p:txBody>
      </p:sp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4145" y="418465"/>
            <a:ext cx="1305560" cy="13055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265430" y="353695"/>
            <a:ext cx="10597515" cy="5946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/>
              <a:t>void rear</a:t>
            </a:r>
            <a:r>
              <a:rPr lang="x-none" altLang="en-US" sz="3200"/>
              <a:t>I</a:t>
            </a:r>
            <a:r>
              <a:rPr lang="en-US" sz="3200"/>
              <a:t>nsert(List **head, int userData){</a:t>
            </a:r>
            <a:endParaRPr lang="en-US" sz="3200"/>
          </a:p>
          <a:p>
            <a:r>
              <a:rPr lang="en-US" sz="3200"/>
              <a:t>    List *p;</a:t>
            </a:r>
            <a:endParaRPr lang="en-US" sz="3200"/>
          </a:p>
          <a:p>
            <a:r>
              <a:rPr lang="en-US" sz="3200"/>
              <a:t>    List *q = *head;</a:t>
            </a:r>
            <a:endParaRPr lang="en-US" sz="3200"/>
          </a:p>
          <a:p>
            <a:endParaRPr lang="en-US" sz="3200"/>
          </a:p>
          <a:p>
            <a:r>
              <a:rPr lang="en-US" sz="3200"/>
              <a:t>    p = (List *)Malloc(sizeof(List));</a:t>
            </a:r>
            <a:endParaRPr lang="en-US" sz="3200"/>
          </a:p>
          <a:p>
            <a:r>
              <a:rPr lang="en-US" sz="3200"/>
              <a:t>    p-&gt;data = userData;</a:t>
            </a:r>
            <a:endParaRPr lang="en-US" sz="3200"/>
          </a:p>
          <a:p>
            <a:r>
              <a:rPr lang="en-US" sz="3200"/>
              <a:t>    p-&gt;next = NULL;</a:t>
            </a:r>
            <a:endParaRPr lang="en-US" sz="3200"/>
          </a:p>
          <a:p>
            <a:r>
              <a:rPr lang="en-US" sz="3200"/>
              <a:t>    while(q-&gt;next){</a:t>
            </a:r>
            <a:endParaRPr lang="en-US" sz="3200"/>
          </a:p>
          <a:p>
            <a:r>
              <a:rPr lang="en-US" sz="3200"/>
              <a:t>        q = q-&gt;next;</a:t>
            </a:r>
            <a:endParaRPr lang="en-US" sz="3200"/>
          </a:p>
          <a:p>
            <a:r>
              <a:rPr lang="en-US" sz="3200"/>
              <a:t>    }</a:t>
            </a:r>
            <a:endParaRPr lang="en-US" sz="3200"/>
          </a:p>
          <a:p>
            <a:r>
              <a:rPr lang="en-US" sz="3200"/>
              <a:t>    q-&gt;next = p;</a:t>
            </a:r>
            <a:endParaRPr lang="en-US" sz="3200"/>
          </a:p>
          <a:p>
            <a:r>
              <a:rPr lang="en-US" sz="3200"/>
              <a:t>}</a:t>
            </a:r>
            <a:endParaRPr lang="en-US" sz="3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140970" y="176530"/>
            <a:ext cx="11926570" cy="711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/>
              <a:t>删除操作</a:t>
            </a:r>
            <a:endParaRPr lang="x-none" altLang="en-US" sz="3200"/>
          </a:p>
          <a:p>
            <a:r>
              <a:rPr lang="x-none" altLang="en-US" sz="2800"/>
              <a:t>void deleteNode(List **head, int userData){</a:t>
            </a:r>
            <a:endParaRPr lang="x-none" altLang="en-US" sz="2800"/>
          </a:p>
          <a:p>
            <a:r>
              <a:rPr lang="x-none" altLang="en-US" sz="2800"/>
              <a:t>    List *pcur = NULL;</a:t>
            </a:r>
            <a:endParaRPr lang="x-none" altLang="en-US" sz="2800"/>
          </a:p>
          <a:p>
            <a:r>
              <a:rPr lang="x-none" altLang="en-US" sz="2800"/>
              <a:t>    List *ppre = findPreNode(*head, userData);</a:t>
            </a:r>
            <a:endParaRPr lang="x-none" altLang="en-US" sz="2800"/>
          </a:p>
          <a:p>
            <a:pPr>
              <a:lnSpc>
                <a:spcPct val="50000"/>
              </a:lnSpc>
            </a:pPr>
            <a:r>
              <a:rPr lang="x-none" altLang="en-US" sz="2800"/>
              <a:t>   </a:t>
            </a:r>
            <a:endParaRPr lang="x-none" altLang="en-US" sz="2800"/>
          </a:p>
          <a:p>
            <a:r>
              <a:rPr lang="x-none" altLang="en-US" sz="2800"/>
              <a:t>    //not found</a:t>
            </a:r>
            <a:endParaRPr lang="x-none" altLang="en-US" sz="2800"/>
          </a:p>
          <a:p>
            <a:r>
              <a:rPr lang="x-none" altLang="en-US" sz="2800"/>
              <a:t>    if(!ppre-&gt;next){</a:t>
            </a:r>
            <a:endParaRPr lang="x-none" altLang="en-US" sz="2800"/>
          </a:p>
          <a:p>
            <a:r>
              <a:rPr lang="x-none" altLang="en-US" sz="2800"/>
              <a:t>        return;</a:t>
            </a:r>
            <a:endParaRPr lang="x-none" altLang="en-US" sz="2800"/>
          </a:p>
          <a:p>
            <a:r>
              <a:rPr lang="x-none" altLang="en-US" sz="2800"/>
              <a:t>    }</a:t>
            </a:r>
            <a:endParaRPr lang="x-none" altLang="en-US" sz="2800"/>
          </a:p>
          <a:p>
            <a:pPr>
              <a:lnSpc>
                <a:spcPct val="40000"/>
              </a:lnSpc>
            </a:pPr>
            <a:r>
              <a:rPr lang="x-none" altLang="en-US" sz="2800"/>
              <a:t>    </a:t>
            </a:r>
            <a:endParaRPr lang="x-none" altLang="en-US" sz="2800"/>
          </a:p>
          <a:p>
            <a:r>
              <a:rPr lang="x-none" altLang="en-US" sz="2800"/>
              <a:t>    //first node</a:t>
            </a:r>
            <a:endParaRPr lang="x-none" altLang="en-US" sz="2800"/>
          </a:p>
          <a:p>
            <a:r>
              <a:rPr lang="x-none" altLang="en-US" sz="2800"/>
              <a:t>    if(!ppre){</a:t>
            </a:r>
            <a:endParaRPr lang="x-none" altLang="en-US" sz="2800"/>
          </a:p>
          <a:p>
            <a:r>
              <a:rPr lang="x-none" altLang="en-US" sz="2800"/>
              <a:t>        pcur = (*head)-&gt;next;</a:t>
            </a:r>
            <a:endParaRPr lang="x-none" altLang="en-US" sz="2800"/>
          </a:p>
          <a:p>
            <a:r>
              <a:rPr lang="x-none" altLang="en-US" sz="2800"/>
              <a:t>        (*head)-&gt;next = pcur-&gt;next;</a:t>
            </a:r>
            <a:endParaRPr lang="x-none" altLang="en-US" sz="2800"/>
          </a:p>
          <a:p>
            <a:r>
              <a:rPr lang="x-none" altLang="en-US" sz="2800"/>
              <a:t>        free(pcur);</a:t>
            </a:r>
            <a:endParaRPr lang="x-none" altLang="en-US" sz="2800"/>
          </a:p>
          <a:p>
            <a:r>
              <a:rPr lang="x-none" altLang="en-US" sz="2800"/>
              <a:t>    }</a:t>
            </a:r>
            <a:endParaRPr lang="x-none" altLang="en-US" sz="2800"/>
          </a:p>
          <a:p>
            <a:pPr>
              <a:lnSpc>
                <a:spcPct val="40000"/>
              </a:lnSpc>
            </a:pPr>
            <a:r>
              <a:rPr lang="x-none" altLang="en-US" sz="2800"/>
              <a:t>    </a:t>
            </a:r>
            <a:endParaRPr lang="x-none" altLang="en-US" sz="2800"/>
          </a:p>
          <a:p>
            <a:r>
              <a:rPr lang="x-none" altLang="en-US" sz="2800"/>
              <a:t>   </a:t>
            </a:r>
            <a:endParaRPr lang="x-none" altLang="en-US" sz="2800"/>
          </a:p>
        </p:txBody>
      </p:sp>
      <p:sp>
        <p:nvSpPr>
          <p:cNvPr id="5" name="Text Box 4"/>
          <p:cNvSpPr txBox="1"/>
          <p:nvPr/>
        </p:nvSpPr>
        <p:spPr>
          <a:xfrm>
            <a:off x="5918835" y="4218305"/>
            <a:ext cx="7123430" cy="2075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2800">
                <a:sym typeface="+mn-ea"/>
              </a:rPr>
              <a:t>    pcur = ppre-&gt;next;</a:t>
            </a:r>
            <a:endParaRPr lang="x-none" altLang="en-US" sz="2800"/>
          </a:p>
          <a:p>
            <a:r>
              <a:rPr lang="x-none" altLang="en-US" sz="2800">
                <a:sym typeface="+mn-ea"/>
              </a:rPr>
              <a:t>    ppre-&gt;next = pcur-&gt;next;</a:t>
            </a:r>
            <a:endParaRPr lang="x-none" altLang="en-US" sz="2800"/>
          </a:p>
          <a:p>
            <a:r>
              <a:rPr lang="x-none" altLang="en-US" sz="2800">
                <a:sym typeface="+mn-ea"/>
              </a:rPr>
              <a:t>    free(pcur);</a:t>
            </a:r>
            <a:endParaRPr lang="x-none" altLang="en-US" sz="2800"/>
          </a:p>
          <a:p>
            <a:r>
              <a:rPr lang="x-none" altLang="en-US" sz="2800">
                <a:sym typeface="+mn-ea"/>
              </a:rPr>
              <a:t>}</a:t>
            </a:r>
            <a:endParaRPr lang="x-none" altLang="en-US" sz="2800"/>
          </a:p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318135" y="459740"/>
            <a:ext cx="10774680" cy="54559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/>
              <a:t>List *findPreNode(List *head, int userData){</a:t>
            </a:r>
            <a:endParaRPr lang="en-US" sz="3200"/>
          </a:p>
          <a:p>
            <a:r>
              <a:rPr lang="en-US" sz="3200"/>
              <a:t>    List *pcur = head;</a:t>
            </a:r>
            <a:endParaRPr lang="en-US" sz="3200"/>
          </a:p>
          <a:p>
            <a:r>
              <a:rPr lang="en-US" sz="3200"/>
              <a:t>    List *ppre = NULL;</a:t>
            </a:r>
            <a:endParaRPr lang="en-US" sz="3200"/>
          </a:p>
          <a:p>
            <a:endParaRPr lang="en-US" sz="3200"/>
          </a:p>
          <a:p>
            <a:r>
              <a:rPr lang="en-US" sz="3200"/>
              <a:t>    for(pcur = head; pcur-&gt;data != userData &amp;&amp; pcur; pcur = pcur-&gt;next){</a:t>
            </a:r>
            <a:endParaRPr lang="en-US" sz="3200"/>
          </a:p>
          <a:p>
            <a:r>
              <a:rPr lang="en-US" sz="3200"/>
              <a:t>        ppre = pcur;</a:t>
            </a:r>
            <a:endParaRPr lang="en-US" sz="3200"/>
          </a:p>
          <a:p>
            <a:r>
              <a:rPr lang="en-US" sz="3200"/>
              <a:t>    }</a:t>
            </a:r>
            <a:endParaRPr lang="en-US" sz="3200"/>
          </a:p>
          <a:p>
            <a:r>
              <a:rPr lang="en-US" sz="3200"/>
              <a:t>    </a:t>
            </a:r>
            <a:endParaRPr lang="en-US" sz="3200"/>
          </a:p>
          <a:p>
            <a:r>
              <a:rPr lang="en-US" sz="3200"/>
              <a:t>    return ppre;</a:t>
            </a:r>
            <a:endParaRPr lang="en-US" sz="3200"/>
          </a:p>
          <a:p>
            <a:r>
              <a:rPr lang="en-US" sz="3200"/>
              <a:t>}</a:t>
            </a:r>
            <a:endParaRPr lang="en-US" sz="3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6574155" y="337185"/>
            <a:ext cx="5334000" cy="5459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x-none" altLang="en-US" sz="3200"/>
          </a:p>
          <a:p>
            <a:endParaRPr lang="x-none" altLang="en-US" sz="3200"/>
          </a:p>
          <a:p>
            <a:r>
              <a:rPr lang="x-none" altLang="en-US" sz="3200"/>
              <a:t>for(i = 0; i &lt; n; i++){</a:t>
            </a:r>
            <a:endParaRPr lang="x-none" altLang="en-US" sz="3200"/>
          </a:p>
          <a:p>
            <a:r>
              <a:rPr lang="x-none" altLang="en-US" sz="3200"/>
              <a:t>        for(j = i; j &lt; n; j++){</a:t>
            </a:r>
            <a:endParaRPr lang="x-none" altLang="en-US" sz="3200"/>
          </a:p>
          <a:p>
            <a:r>
              <a:rPr lang="x-none" altLang="en-US" sz="3200"/>
              <a:t>            if(a[i] &gt; a[j]){</a:t>
            </a:r>
            <a:endParaRPr lang="x-none" altLang="en-US" sz="3200"/>
          </a:p>
          <a:p>
            <a:r>
              <a:rPr lang="x-none" altLang="en-US" sz="3200"/>
              <a:t>                temp = a[i];</a:t>
            </a:r>
            <a:endParaRPr lang="x-none" altLang="en-US" sz="3200"/>
          </a:p>
          <a:p>
            <a:r>
              <a:rPr lang="x-none" altLang="en-US" sz="3200"/>
              <a:t>                a[i] = a[j];</a:t>
            </a:r>
            <a:endParaRPr lang="x-none" altLang="en-US" sz="3200"/>
          </a:p>
          <a:p>
            <a:r>
              <a:rPr lang="x-none" altLang="en-US" sz="3200"/>
              <a:t>                a[j] = temp;</a:t>
            </a:r>
            <a:endParaRPr lang="x-none" altLang="en-US" sz="3200"/>
          </a:p>
          <a:p>
            <a:r>
              <a:rPr lang="x-none" altLang="en-US" sz="3200"/>
              <a:t>            }</a:t>
            </a:r>
            <a:endParaRPr lang="x-none" altLang="en-US" sz="3200"/>
          </a:p>
          <a:p>
            <a:r>
              <a:rPr lang="x-none" altLang="en-US" sz="3200"/>
              <a:t>        }</a:t>
            </a:r>
            <a:endParaRPr lang="x-none" altLang="en-US" sz="3200"/>
          </a:p>
          <a:p>
            <a:r>
              <a:rPr lang="x-none" altLang="en-US" sz="3200"/>
              <a:t>    }</a:t>
            </a:r>
            <a:endParaRPr lang="x-none" altLang="en-US" sz="3200"/>
          </a:p>
        </p:txBody>
      </p:sp>
      <p:sp>
        <p:nvSpPr>
          <p:cNvPr id="3" name="Text Box 2"/>
          <p:cNvSpPr txBox="1"/>
          <p:nvPr/>
        </p:nvSpPr>
        <p:spPr>
          <a:xfrm>
            <a:off x="71120" y="602615"/>
            <a:ext cx="6786880" cy="67214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60000"/>
              </a:lnSpc>
            </a:pPr>
            <a:r>
              <a:rPr lang="x-none" altLang="en-US" sz="2800">
                <a:sym typeface="+mn-ea"/>
              </a:rPr>
              <a:t>链表排序</a:t>
            </a:r>
            <a:endParaRPr lang="x-none" altLang="en-US" sz="2800">
              <a:sym typeface="+mn-ea"/>
            </a:endParaRPr>
          </a:p>
          <a:p>
            <a:pPr>
              <a:lnSpc>
                <a:spcPct val="60000"/>
              </a:lnSpc>
            </a:pPr>
            <a:endParaRPr lang="en-US" sz="2800">
              <a:sym typeface="+mn-ea"/>
            </a:endParaRPr>
          </a:p>
          <a:p>
            <a:r>
              <a:rPr lang="en-US" sz="2800">
                <a:sym typeface="+mn-ea"/>
              </a:rPr>
              <a:t>for(p = *head; p; p = p-&gt;next){</a:t>
            </a:r>
            <a:endParaRPr lang="en-US" sz="2800"/>
          </a:p>
          <a:p>
            <a:r>
              <a:rPr lang="en-US" sz="2800">
                <a:sym typeface="+mn-ea"/>
              </a:rPr>
              <a:t>        for(q = p; q; q = q-&gt;next){</a:t>
            </a:r>
            <a:endParaRPr lang="en-US" sz="2800"/>
          </a:p>
          <a:p>
            <a:r>
              <a:rPr lang="en-US" sz="2800">
                <a:sym typeface="+mn-ea"/>
              </a:rPr>
              <a:t>            if(p-&gt;data &gt; q-&gt;data){</a:t>
            </a:r>
            <a:endParaRPr lang="en-US" sz="2800"/>
          </a:p>
          <a:p>
            <a:r>
              <a:rPr lang="en-US" sz="2800">
                <a:sym typeface="+mn-ea"/>
              </a:rPr>
              <a:t>                temp = *p;</a:t>
            </a:r>
            <a:endParaRPr lang="en-US" sz="2800"/>
          </a:p>
          <a:p>
            <a:r>
              <a:rPr lang="en-US" sz="2800">
                <a:sym typeface="+mn-ea"/>
              </a:rPr>
              <a:t>                *p = *q;</a:t>
            </a:r>
            <a:endParaRPr lang="en-US" sz="2800"/>
          </a:p>
          <a:p>
            <a:r>
              <a:rPr lang="en-US" sz="2800">
                <a:sym typeface="+mn-ea"/>
              </a:rPr>
              <a:t>                *q = temp;</a:t>
            </a:r>
            <a:endParaRPr lang="en-US" sz="2800"/>
          </a:p>
          <a:p>
            <a:endParaRPr lang="en-US" sz="2800"/>
          </a:p>
          <a:p>
            <a:r>
              <a:rPr lang="en-US" sz="2800">
                <a:sym typeface="+mn-ea"/>
              </a:rPr>
              <a:t>                ptemp = p-&gt;next;</a:t>
            </a:r>
            <a:endParaRPr lang="en-US" sz="2800"/>
          </a:p>
          <a:p>
            <a:r>
              <a:rPr lang="en-US" sz="2800">
                <a:sym typeface="+mn-ea"/>
              </a:rPr>
              <a:t>                p-&gt;next = q-&gt;next;</a:t>
            </a:r>
            <a:endParaRPr lang="en-US" sz="2800"/>
          </a:p>
          <a:p>
            <a:r>
              <a:rPr lang="en-US" sz="2800">
                <a:sym typeface="+mn-ea"/>
              </a:rPr>
              <a:t>                q-&gt;next = ptemp;</a:t>
            </a:r>
            <a:endParaRPr lang="en-US" sz="2800"/>
          </a:p>
          <a:p>
            <a:r>
              <a:rPr lang="en-US" sz="2800">
                <a:sym typeface="+mn-ea"/>
              </a:rPr>
              <a:t>            }</a:t>
            </a:r>
            <a:endParaRPr lang="en-US" sz="2800"/>
          </a:p>
          <a:p>
            <a:r>
              <a:rPr lang="en-US" sz="2800">
                <a:sym typeface="+mn-ea"/>
              </a:rPr>
              <a:t>        }</a:t>
            </a:r>
            <a:endParaRPr lang="en-US" sz="2800"/>
          </a:p>
          <a:p>
            <a:r>
              <a:rPr lang="en-US" sz="2800">
                <a:sym typeface="+mn-ea"/>
              </a:rPr>
              <a:t>    }</a:t>
            </a:r>
            <a:endParaRPr lang="en-US" sz="2800"/>
          </a:p>
          <a:p>
            <a:endParaRPr lang="en-US" sz="2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407035" y="708025"/>
            <a:ext cx="8665210" cy="3750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/>
              <a:t>循环链表(带头结点)</a:t>
            </a:r>
            <a:endParaRPr lang="x-none" altLang="en-US" sz="3200"/>
          </a:p>
          <a:p>
            <a:pPr>
              <a:lnSpc>
                <a:spcPct val="140000"/>
              </a:lnSpc>
            </a:pPr>
            <a:endParaRPr lang="x-none" altLang="en-US" sz="3200"/>
          </a:p>
          <a:p>
            <a:pPr marL="457200" indent="-457200">
              <a:lnSpc>
                <a:spcPct val="170000"/>
              </a:lnSpc>
              <a:buFont typeface="Arial" panose="02080604020202020204" charset="0"/>
              <a:buChar char="•"/>
            </a:pPr>
            <a:r>
              <a:rPr lang="x-none" altLang="en-US" sz="3200"/>
              <a:t>尾结点: rear</a:t>
            </a:r>
            <a:endParaRPr lang="x-none" altLang="en-US" sz="3200"/>
          </a:p>
          <a:p>
            <a:pPr marL="457200" indent="-457200">
              <a:lnSpc>
                <a:spcPct val="170000"/>
              </a:lnSpc>
              <a:buFont typeface="Arial" panose="02080604020202020204" charset="0"/>
              <a:buChar char="•"/>
            </a:pPr>
            <a:r>
              <a:rPr lang="x-none" altLang="en-US" sz="3200"/>
              <a:t>rear-&gt;next = head</a:t>
            </a:r>
            <a:endParaRPr lang="x-none" altLang="en-US" sz="3200"/>
          </a:p>
          <a:p>
            <a:pPr marL="457200" indent="-457200">
              <a:lnSpc>
                <a:spcPct val="170000"/>
              </a:lnSpc>
              <a:buFont typeface="Arial" panose="02080604020202020204" charset="0"/>
              <a:buChar char="•"/>
            </a:pPr>
            <a:r>
              <a:rPr lang="x-none" altLang="en-US" sz="3200"/>
              <a:t>空链: head-&gt;next = head</a:t>
            </a:r>
            <a:endParaRPr lang="x-none" altLang="en-US" sz="3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335915" y="441960"/>
            <a:ext cx="10774680" cy="3996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/>
              <a:t>约瑟夫环问题:</a:t>
            </a:r>
            <a:endParaRPr lang="x-none" altLang="en-US" sz="3200"/>
          </a:p>
          <a:p>
            <a:endParaRPr lang="x-none" altLang="en-US" sz="3200"/>
          </a:p>
          <a:p>
            <a:endParaRPr lang="x-none" altLang="en-US" sz="3200"/>
          </a:p>
          <a:p>
            <a:r>
              <a:rPr lang="x-none" altLang="en-US" sz="3200"/>
              <a:t>编号为1.2...n的n个人按顺时针方向围坐在一张圆桌周围, 每个人持有一个密码(正整数). 开始任选一个正整数作为报数上限值m, 从第一个人按顺时针方向至1开始报数, 报到m的人出列, 将出列的人的密码作为新的m值; 如此下去, 直至圆桌周围的人全部出列为止.</a:t>
            </a:r>
            <a:endParaRPr lang="x-none" altLang="en-US" sz="3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354330" y="193675"/>
            <a:ext cx="10154285" cy="4678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 b="1"/>
              <a:t>栈</a:t>
            </a:r>
            <a:endParaRPr lang="x-none" altLang="en-US" sz="3200" b="1"/>
          </a:p>
          <a:p>
            <a:pPr>
              <a:lnSpc>
                <a:spcPct val="30000"/>
              </a:lnSpc>
            </a:pPr>
            <a:endParaRPr lang="x-none" altLang="en-US" sz="3200" b="1"/>
          </a:p>
          <a:p>
            <a:r>
              <a:rPr lang="x-none" altLang="en-US" sz="3200"/>
              <a:t>栈是一种只允许在一端进行插入和删除的线性表</a:t>
            </a:r>
            <a:endParaRPr lang="x-none" altLang="en-US" sz="3200"/>
          </a:p>
          <a:p>
            <a:pPr>
              <a:lnSpc>
                <a:spcPct val="50000"/>
              </a:lnSpc>
            </a:pPr>
            <a:endParaRPr lang="x-none" altLang="en-US" sz="3200"/>
          </a:p>
          <a:p>
            <a:pPr marL="457200" indent="-457200">
              <a:buFont typeface="Arial" panose="02080604020202020204" charset="0"/>
              <a:buChar char="•"/>
            </a:pPr>
            <a:r>
              <a:rPr lang="x-none" altLang="en-US" sz="3200"/>
              <a:t>栈顶:	允许插入和删除的一端</a:t>
            </a:r>
            <a:endParaRPr lang="x-none" altLang="en-US" sz="3200"/>
          </a:p>
          <a:p>
            <a:pPr marL="457200" indent="-457200">
              <a:buFont typeface="Arial" panose="02080604020202020204" charset="0"/>
              <a:buChar char="•"/>
            </a:pPr>
            <a:r>
              <a:rPr lang="x-none" altLang="en-US" sz="3200"/>
              <a:t>栈底:	另一端</a:t>
            </a:r>
            <a:endParaRPr lang="x-none" altLang="en-US" sz="3200"/>
          </a:p>
          <a:p>
            <a:pPr marL="457200" indent="-457200">
              <a:buFont typeface="Arial" panose="02080604020202020204" charset="0"/>
              <a:buChar char="•"/>
            </a:pPr>
            <a:r>
              <a:rPr lang="x-none" altLang="en-US" sz="3200"/>
              <a:t>特点: 	先进先出</a:t>
            </a:r>
            <a:endParaRPr lang="x-none" altLang="en-US" sz="3200"/>
          </a:p>
          <a:p>
            <a:pPr marL="457200" indent="-457200">
              <a:buFont typeface="Arial" panose="02080604020202020204" charset="0"/>
              <a:buChar char="•"/>
            </a:pPr>
            <a:r>
              <a:rPr lang="x-none" altLang="en-US" sz="3200"/>
              <a:t>例子:	盘子</a:t>
            </a:r>
            <a:endParaRPr lang="x-none" altLang="en-US" sz="3200"/>
          </a:p>
          <a:p>
            <a:pPr indent="0">
              <a:lnSpc>
                <a:spcPct val="60000"/>
              </a:lnSpc>
              <a:buFont typeface="Arial" panose="02080604020202020204" charset="0"/>
              <a:buNone/>
            </a:pPr>
            <a:endParaRPr lang="x-none" altLang="en-US" sz="3200"/>
          </a:p>
          <a:p>
            <a:pPr indent="0">
              <a:buFont typeface="Arial" panose="02080604020202020204" charset="0"/>
              <a:buNone/>
            </a:pPr>
            <a:r>
              <a:rPr lang="x-none" altLang="en-US" sz="3200"/>
              <a:t>数据结构:		</a:t>
            </a:r>
            <a:endParaRPr lang="x-none" altLang="en-US" sz="3200"/>
          </a:p>
          <a:p>
            <a:pPr indent="0">
              <a:buFont typeface="Arial" panose="02080604020202020204" charset="0"/>
              <a:buNone/>
            </a:pPr>
            <a:r>
              <a:rPr lang="x-none" altLang="en-US" sz="3200"/>
              <a:t>			</a:t>
            </a:r>
            <a:endParaRPr lang="x-none" altLang="en-US" sz="3200"/>
          </a:p>
        </p:txBody>
      </p:sp>
      <p:sp>
        <p:nvSpPr>
          <p:cNvPr id="5" name="Text Box 4"/>
          <p:cNvSpPr txBox="1"/>
          <p:nvPr/>
        </p:nvSpPr>
        <p:spPr>
          <a:xfrm>
            <a:off x="2941955" y="3368040"/>
            <a:ext cx="8683625" cy="3508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80604020202020204" charset="0"/>
              <a:buNone/>
            </a:pPr>
            <a:endParaRPr lang="x-none" altLang="en-US" sz="3200">
              <a:sym typeface="+mn-ea"/>
            </a:endParaRPr>
          </a:p>
          <a:p>
            <a:pPr indent="0">
              <a:buFont typeface="Arial" panose="02080604020202020204" charset="0"/>
              <a:buNone/>
            </a:pPr>
            <a:r>
              <a:rPr lang="x-none" altLang="en-US" sz="3200">
                <a:sym typeface="+mn-ea"/>
              </a:rPr>
              <a:t>typedef struct{</a:t>
            </a:r>
            <a:endParaRPr lang="x-none" altLang="en-US" sz="3200"/>
          </a:p>
          <a:p>
            <a:pPr indent="0">
              <a:buFont typeface="Arial" panose="02080604020202020204" charset="0"/>
              <a:buNone/>
            </a:pPr>
            <a:r>
              <a:rPr lang="x-none" altLang="en-US" sz="3200">
                <a:sym typeface="+mn-ea"/>
              </a:rPr>
              <a:t>   	USER_TYPE *stack;</a:t>
            </a:r>
            <a:endParaRPr lang="x-none" altLang="en-US" sz="3200"/>
          </a:p>
          <a:p>
            <a:pPr indent="0">
              <a:buFont typeface="Arial" panose="02080604020202020204" charset="0"/>
              <a:buNone/>
            </a:pPr>
            <a:r>
              <a:rPr lang="x-none" altLang="en-US" sz="3200">
                <a:sym typeface="+mn-ea"/>
              </a:rPr>
              <a:t>   	int maxRoom;</a:t>
            </a:r>
            <a:endParaRPr lang="x-none" altLang="en-US" sz="3200"/>
          </a:p>
          <a:p>
            <a:pPr indent="0">
              <a:buFont typeface="Arial" panose="02080604020202020204" charset="0"/>
              <a:buNone/>
            </a:pPr>
            <a:r>
              <a:rPr lang="x-none" altLang="en-US" sz="3200">
                <a:sym typeface="+mn-ea"/>
              </a:rPr>
              <a:t>    	int top;</a:t>
            </a:r>
            <a:endParaRPr lang="x-none" altLang="en-US" sz="3200"/>
          </a:p>
          <a:p>
            <a:pPr indent="0">
              <a:buFont typeface="Arial" panose="02080604020202020204" charset="0"/>
              <a:buNone/>
            </a:pPr>
            <a:r>
              <a:rPr lang="x-none" altLang="en-US" sz="3200">
                <a:sym typeface="+mn-ea"/>
              </a:rPr>
              <a:t>}STACK;</a:t>
            </a:r>
            <a:endParaRPr lang="x-none" altLang="en-US" sz="3200"/>
          </a:p>
          <a:p>
            <a:endParaRPr lang="en-US" sz="3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300355" y="477520"/>
            <a:ext cx="12653010" cy="44837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/>
              <a:t>栈的基本操作:</a:t>
            </a:r>
            <a:endParaRPr lang="x-none" altLang="en-US" sz="3200"/>
          </a:p>
          <a:p>
            <a:endParaRPr lang="x-none" altLang="en-US" sz="3200"/>
          </a:p>
          <a:p>
            <a:r>
              <a:rPr lang="x-none" altLang="en-US" sz="3200" b="1"/>
              <a:t>初始化:</a:t>
            </a:r>
            <a:r>
              <a:rPr lang="x-none" altLang="en-US" sz="3200"/>
              <a:t> boolean initStack(STACK **head, int maxRoom);</a:t>
            </a:r>
            <a:endParaRPr lang="x-none" altLang="en-US" sz="3200"/>
          </a:p>
          <a:p>
            <a:r>
              <a:rPr lang="x-none" altLang="en-US" sz="3200" b="1"/>
              <a:t>判栈满:</a:t>
            </a:r>
            <a:r>
              <a:rPr lang="x-none" altLang="en-US" sz="3200"/>
              <a:t> boolean isStackFull(STACK head);</a:t>
            </a:r>
            <a:endParaRPr lang="x-none" altLang="en-US" sz="3200"/>
          </a:p>
          <a:p>
            <a:r>
              <a:rPr lang="x-none" altLang="en-US" sz="3200" b="1"/>
              <a:t>判栈空:</a:t>
            </a:r>
            <a:r>
              <a:rPr lang="x-none" altLang="en-US" sz="3200"/>
              <a:t> boolean isStackEmpty(STACK head);</a:t>
            </a:r>
            <a:endParaRPr lang="x-none" altLang="en-US" sz="3200"/>
          </a:p>
          <a:p>
            <a:r>
              <a:rPr lang="x-none" altLang="en-US" sz="3200" b="1"/>
              <a:t>出栈: </a:t>
            </a:r>
            <a:r>
              <a:rPr lang="x-none" altLang="en-US" sz="3200"/>
              <a:t>    boolean push(STACK *head, USER_TYPE data);</a:t>
            </a:r>
            <a:endParaRPr lang="x-none" altLang="en-US" sz="3200"/>
          </a:p>
          <a:p>
            <a:r>
              <a:rPr lang="x-none" altLang="en-US" sz="3200" b="1"/>
              <a:t>入栈: </a:t>
            </a:r>
            <a:r>
              <a:rPr lang="x-none" altLang="en-US" sz="3200"/>
              <a:t>    boolean pop(STACK *head, USER_TYPE *data);</a:t>
            </a:r>
            <a:endParaRPr lang="x-none" altLang="en-US" sz="3200"/>
          </a:p>
          <a:p>
            <a:r>
              <a:rPr lang="x-none" altLang="en-US" sz="3200" b="1"/>
              <a:t>读栈顶: </a:t>
            </a:r>
            <a:r>
              <a:rPr lang="x-none" altLang="en-US" sz="3200"/>
              <a:t>boolean readTop(STACK head, USER_TYPE *data);</a:t>
            </a:r>
            <a:endParaRPr lang="x-none" altLang="en-US" sz="3200"/>
          </a:p>
          <a:p>
            <a:r>
              <a:rPr lang="x-none" altLang="en-US" sz="3200" b="1"/>
              <a:t>销毁栈: </a:t>
            </a:r>
            <a:r>
              <a:rPr lang="x-none" altLang="en-US" sz="3200"/>
              <a:t>void destoryStack(STACK **head);</a:t>
            </a:r>
            <a:endParaRPr lang="x-none" altLang="en-US" sz="3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690880" y="566420"/>
            <a:ext cx="10367010" cy="6007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/>
              <a:t>STACK.h 	and 	 stackDemo.c</a:t>
            </a:r>
            <a:endParaRPr lang="x-none" altLang="en-US" sz="3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211455" y="158750"/>
            <a:ext cx="10455910" cy="4580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 b="1"/>
              <a:t>队列</a:t>
            </a:r>
            <a:endParaRPr lang="x-none" altLang="en-US" sz="3200" b="1"/>
          </a:p>
          <a:p>
            <a:pPr>
              <a:lnSpc>
                <a:spcPct val="40000"/>
              </a:lnSpc>
            </a:pPr>
            <a:endParaRPr lang="x-none" altLang="en-US" sz="3200"/>
          </a:p>
          <a:p>
            <a:r>
              <a:rPr lang="x-none" altLang="en-US" sz="3200"/>
              <a:t>队列是一种只允许在一端进行插入, 在另一端进行删除的的线性表</a:t>
            </a:r>
            <a:endParaRPr lang="x-none" altLang="en-US" sz="3200"/>
          </a:p>
          <a:p>
            <a:pPr>
              <a:lnSpc>
                <a:spcPct val="30000"/>
              </a:lnSpc>
            </a:pPr>
            <a:endParaRPr lang="x-none" altLang="en-US" sz="3200"/>
          </a:p>
          <a:p>
            <a:pPr marL="457200" indent="-457200">
              <a:buFont typeface="Arial" panose="02080604020202020204" charset="0"/>
              <a:buChar char="•"/>
            </a:pPr>
            <a:r>
              <a:rPr lang="x-none" altLang="en-US" sz="3200"/>
              <a:t>队头:插入的一端</a:t>
            </a:r>
            <a:endParaRPr lang="x-none" altLang="en-US" sz="3200"/>
          </a:p>
          <a:p>
            <a:pPr marL="457200" indent="-457200">
              <a:buFont typeface="Arial" panose="02080604020202020204" charset="0"/>
              <a:buChar char="•"/>
            </a:pPr>
            <a:r>
              <a:rPr lang="x-none" altLang="en-US" sz="3200"/>
              <a:t>队尾:删除的一端</a:t>
            </a:r>
            <a:endParaRPr lang="x-none" altLang="en-US" sz="3200"/>
          </a:p>
          <a:p>
            <a:pPr marL="457200" indent="-457200">
              <a:buFont typeface="Arial" panose="02080604020202020204" charset="0"/>
              <a:buChar char="•"/>
            </a:pPr>
            <a:r>
              <a:rPr lang="x-none" altLang="en-US" sz="3200"/>
              <a:t>特点:先进先出</a:t>
            </a:r>
            <a:endParaRPr lang="x-none" altLang="en-US" sz="3200"/>
          </a:p>
          <a:p>
            <a:pPr marL="457200" indent="-457200">
              <a:buFont typeface="Arial" panose="02080604020202020204" charset="0"/>
              <a:buChar char="•"/>
            </a:pPr>
            <a:r>
              <a:rPr lang="x-none" altLang="en-US" sz="3200"/>
              <a:t>例子:饭堂排队</a:t>
            </a:r>
            <a:endParaRPr lang="x-none" altLang="en-US" sz="3200"/>
          </a:p>
          <a:p>
            <a:pPr marL="457200" indent="-457200">
              <a:lnSpc>
                <a:spcPct val="50000"/>
              </a:lnSpc>
              <a:buFont typeface="Arial" panose="02080604020202020204" charset="0"/>
              <a:buChar char="•"/>
            </a:pPr>
            <a:endParaRPr lang="x-none" altLang="en-US" sz="3200"/>
          </a:p>
          <a:p>
            <a:pPr indent="0">
              <a:buFont typeface="Arial" panose="02080604020202020204" charset="0"/>
              <a:buNone/>
            </a:pPr>
            <a:r>
              <a:rPr lang="x-none" altLang="en-US" sz="3200"/>
              <a:t>     数据结构:</a:t>
            </a:r>
            <a:endParaRPr lang="x-none" altLang="en-US" sz="3200"/>
          </a:p>
        </p:txBody>
      </p:sp>
      <p:sp>
        <p:nvSpPr>
          <p:cNvPr id="3" name="Text Box 2"/>
          <p:cNvSpPr txBox="1"/>
          <p:nvPr/>
        </p:nvSpPr>
        <p:spPr>
          <a:xfrm>
            <a:off x="3933190" y="3667760"/>
            <a:ext cx="5280660" cy="30784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/>
              <a:t>typedef struct{</a:t>
            </a:r>
            <a:endParaRPr lang="en-US" sz="2800"/>
          </a:p>
          <a:p>
            <a:r>
              <a:rPr lang="en-US" sz="2800"/>
              <a:t>    USER_TYPE *queue;</a:t>
            </a:r>
            <a:endParaRPr lang="en-US" sz="2800"/>
          </a:p>
          <a:p>
            <a:r>
              <a:rPr lang="en-US" sz="2800"/>
              <a:t>    int maxRoom;</a:t>
            </a:r>
            <a:endParaRPr lang="en-US" sz="2800"/>
          </a:p>
          <a:p>
            <a:r>
              <a:rPr lang="en-US" sz="2800"/>
              <a:t>    int front;</a:t>
            </a:r>
            <a:endParaRPr lang="en-US" sz="2800"/>
          </a:p>
          <a:p>
            <a:r>
              <a:rPr lang="en-US" sz="2800"/>
              <a:t>    int rear;</a:t>
            </a:r>
            <a:endParaRPr lang="en-US" sz="2800"/>
          </a:p>
          <a:p>
            <a:r>
              <a:rPr lang="en-US" sz="2800"/>
              <a:t>    int count;</a:t>
            </a:r>
            <a:endParaRPr lang="en-US" sz="2800"/>
          </a:p>
          <a:p>
            <a:r>
              <a:rPr lang="en-US" sz="2800"/>
              <a:t>}QUEUE;</a:t>
            </a:r>
            <a:endParaRPr lang="en-US"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15245" y="224155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513715" y="389255"/>
            <a:ext cx="5139055" cy="643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600"/>
              <a:t>关于数据结构</a:t>
            </a:r>
            <a:endParaRPr lang="x-none" altLang="en-US" sz="3600"/>
          </a:p>
        </p:txBody>
      </p:sp>
      <p:pic>
        <p:nvPicPr>
          <p:cNvPr id="7" name="Picture 6" descr="2017-07-19 16-35-15 的屏幕截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" y="1348740"/>
            <a:ext cx="9952355" cy="510476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300990" y="902970"/>
            <a:ext cx="11961495" cy="3996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/>
              <a:t>队列的基本操作:</a:t>
            </a:r>
            <a:endParaRPr lang="x-none" altLang="en-US" sz="3200"/>
          </a:p>
          <a:p>
            <a:endParaRPr lang="x-none" altLang="en-US" sz="3200"/>
          </a:p>
          <a:p>
            <a:r>
              <a:rPr lang="x-none" altLang="en-US" sz="3200" b="1"/>
              <a:t>初始化:</a:t>
            </a:r>
            <a:r>
              <a:rPr lang="x-none" altLang="en-US" sz="3200"/>
              <a:t>     boolean initQueue(QUEUE **head, int maxRoom);</a:t>
            </a:r>
            <a:endParaRPr lang="x-none" altLang="en-US" sz="3200"/>
          </a:p>
          <a:p>
            <a:r>
              <a:rPr lang="x-none" altLang="en-US" sz="3200" b="1"/>
              <a:t>判满: </a:t>
            </a:r>
            <a:r>
              <a:rPr lang="x-none" altLang="en-US" sz="3200"/>
              <a:t>        boolean isQueueFull(QUEUE head);</a:t>
            </a:r>
            <a:endParaRPr lang="x-none" altLang="en-US" sz="3200"/>
          </a:p>
          <a:p>
            <a:r>
              <a:rPr lang="x-none" altLang="en-US" sz="3200" b="1"/>
              <a:t>判空: </a:t>
            </a:r>
            <a:r>
              <a:rPr lang="x-none" altLang="en-US" sz="3200"/>
              <a:t>        boolean isQueueEmpty(QUEUE head);</a:t>
            </a:r>
            <a:endParaRPr lang="x-none" altLang="en-US" sz="3200"/>
          </a:p>
          <a:p>
            <a:r>
              <a:rPr lang="x-none" altLang="en-US" sz="3200" b="1"/>
              <a:t>入队列: </a:t>
            </a:r>
            <a:r>
              <a:rPr lang="x-none" altLang="en-US" sz="3200"/>
              <a:t>    boolean input(QUEUE *head, USER_TYPE data);</a:t>
            </a:r>
            <a:endParaRPr lang="x-none" altLang="en-US" sz="3200"/>
          </a:p>
          <a:p>
            <a:r>
              <a:rPr lang="x-none" altLang="en-US" sz="3200" b="1"/>
              <a:t>出队列:</a:t>
            </a:r>
            <a:r>
              <a:rPr lang="x-none" altLang="en-US" sz="3200"/>
              <a:t>     boolean output(QUEUE *head, USER_TYPE *data);</a:t>
            </a:r>
            <a:endParaRPr lang="x-none" altLang="en-US" sz="3200"/>
          </a:p>
          <a:p>
            <a:r>
              <a:rPr lang="x-none" altLang="en-US" sz="3200" b="1"/>
              <a:t>销毁队列:</a:t>
            </a:r>
            <a:r>
              <a:rPr lang="x-none" altLang="en-US" sz="3200"/>
              <a:t> void destoryQueue(QUEUE **head);</a:t>
            </a:r>
            <a:endParaRPr lang="x-none" altLang="en-US" sz="3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443230" y="548640"/>
            <a:ext cx="8612505" cy="5822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/>
              <a:t>QUEUE.h   and   queueDemo.c</a:t>
            </a:r>
            <a:endParaRPr lang="x-none" altLang="en-US" sz="3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2196465" y="2409190"/>
            <a:ext cx="7495540" cy="1318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x-none" altLang="en-US" sz="8000"/>
              <a:t>Thank you all.</a:t>
            </a:r>
            <a:endParaRPr lang="x-none" altLang="en-US" sz="8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902970" y="654685"/>
            <a:ext cx="8736330" cy="367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/>
              <a:t>`</a:t>
            </a:r>
            <a:endParaRPr lang="x-none" altLang="en-US"/>
          </a:p>
        </p:txBody>
      </p:sp>
      <p:sp>
        <p:nvSpPr>
          <p:cNvPr id="14" name="Text Box 13"/>
          <p:cNvSpPr txBox="1"/>
          <p:nvPr/>
        </p:nvSpPr>
        <p:spPr>
          <a:xfrm>
            <a:off x="370840" y="655320"/>
            <a:ext cx="10809605" cy="9201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r>
              <a:rPr lang="x-none" altLang="en-US" sz="5400">
                <a:latin typeface="文泉驿微米黑" charset="0"/>
                <a:ea typeface="文泉驿微米黑" charset="0"/>
              </a:rPr>
              <a:t>线性表</a:t>
            </a:r>
            <a:endParaRPr lang="x-none" altLang="en-US" sz="5400">
              <a:latin typeface="文泉驿微米黑" charset="0"/>
              <a:ea typeface="文泉驿微米黑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459740" y="2266315"/>
            <a:ext cx="11270615" cy="21393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40000"/>
              </a:lnSpc>
              <a:buFont typeface="Arial" panose="02080604020202020204" charset="0"/>
              <a:buChar char="•"/>
            </a:pPr>
            <a:r>
              <a:rPr lang="x-none" altLang="en-US" sz="3200"/>
              <a:t>最基础, 最常用, 最简单的一种数据结构</a:t>
            </a:r>
            <a:endParaRPr lang="x-none" altLang="en-US" sz="3200"/>
          </a:p>
          <a:p>
            <a:pPr marL="457200" indent="-457200">
              <a:lnSpc>
                <a:spcPct val="140000"/>
              </a:lnSpc>
              <a:buFont typeface="Arial" panose="02080604020202020204" charset="0"/>
              <a:buChar char="•"/>
            </a:pPr>
            <a:r>
              <a:rPr lang="en-US" sz="3200">
                <a:sym typeface="+mn-ea"/>
              </a:rPr>
              <a:t>按照物理结构划分： 连续式 / 非连续式</a:t>
            </a:r>
            <a:r>
              <a:rPr lang="x-none" altLang="en-US" sz="3200">
                <a:sym typeface="+mn-ea"/>
              </a:rPr>
              <a:t>(链式存储)</a:t>
            </a:r>
            <a:endParaRPr lang="x-none" altLang="en-US" sz="3200">
              <a:sym typeface="+mn-ea"/>
            </a:endParaRPr>
          </a:p>
          <a:p>
            <a:pPr marL="457200" indent="-457200">
              <a:lnSpc>
                <a:spcPct val="140000"/>
              </a:lnSpc>
              <a:buFont typeface="Arial" panose="02080604020202020204" charset="0"/>
              <a:buChar char="•"/>
            </a:pPr>
            <a:r>
              <a:rPr lang="en-US" sz="3200">
                <a:sym typeface="+mn-ea"/>
              </a:rPr>
              <a:t>实现方式：使用连续内存/使用非连续内存</a:t>
            </a:r>
            <a:endParaRPr lang="x-none" altLang="en-US" sz="3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977900" y="1082675"/>
            <a:ext cx="9921240" cy="42602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sz="3600" b="1"/>
              <a:t>链表</a:t>
            </a:r>
            <a:endParaRPr lang="en-US" sz="3600" b="1"/>
          </a:p>
          <a:p>
            <a:pPr>
              <a:lnSpc>
                <a:spcPct val="120000"/>
              </a:lnSpc>
            </a:pPr>
            <a:endParaRPr lang="en-US" sz="3200"/>
          </a:p>
          <a:p>
            <a:pPr marL="457200" indent="-457200">
              <a:lnSpc>
                <a:spcPct val="150000"/>
              </a:lnSpc>
              <a:buFont typeface="Arial" panose="02080604020202020204" charset="0"/>
              <a:buChar char="•"/>
            </a:pPr>
            <a:r>
              <a:rPr lang="en-US" sz="3200"/>
              <a:t>一种物理存储单元上非连续、非顺序的存储结构</a:t>
            </a:r>
            <a:endParaRPr lang="en-US" sz="3200"/>
          </a:p>
          <a:p>
            <a:pPr marL="457200" indent="-457200">
              <a:lnSpc>
                <a:spcPct val="150000"/>
              </a:lnSpc>
              <a:buFont typeface="Arial" panose="02080604020202020204" charset="0"/>
              <a:buChar char="•"/>
            </a:pPr>
            <a:r>
              <a:rPr lang="en-US" sz="3200"/>
              <a:t>数据元素的逻辑顺序</a:t>
            </a:r>
            <a:r>
              <a:rPr lang="x-none" altLang="en-US" sz="3200"/>
              <a:t>通过</a:t>
            </a:r>
            <a:r>
              <a:rPr lang="en-US" sz="3200"/>
              <a:t>指针链接实现</a:t>
            </a:r>
            <a:endParaRPr lang="en-US" sz="3200"/>
          </a:p>
          <a:p>
            <a:pPr marL="457200" indent="-457200">
              <a:lnSpc>
                <a:spcPct val="150000"/>
              </a:lnSpc>
              <a:buFont typeface="Arial" panose="02080604020202020204" charset="0"/>
              <a:buChar char="•"/>
            </a:pPr>
            <a:r>
              <a:rPr lang="x-none" altLang="en-US" sz="3200"/>
              <a:t>链表由一系列结点组成</a:t>
            </a:r>
            <a:endParaRPr lang="x-none" altLang="en-US" sz="3200"/>
          </a:p>
          <a:p>
            <a:pPr marL="457200" indent="-457200">
              <a:lnSpc>
                <a:spcPct val="150000"/>
              </a:lnSpc>
              <a:buFont typeface="Arial" panose="02080604020202020204" charset="0"/>
              <a:buChar char="•"/>
            </a:pPr>
            <a:r>
              <a:rPr lang="x-none" altLang="en-US" sz="3200"/>
              <a:t>每个结点由两部分组成: 数据域 和 指针域 </a:t>
            </a:r>
            <a:endParaRPr lang="x-none" altLang="en-US" sz="3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1240155" y="1470025"/>
            <a:ext cx="10118725" cy="3797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90000"/>
              </a:lnSpc>
              <a:buFont typeface="Arial" panose="02080604020202020204" charset="0"/>
              <a:buChar char="•"/>
            </a:pPr>
            <a:r>
              <a:rPr lang="x-none" altLang="en-US" sz="3200"/>
              <a:t>单链表</a:t>
            </a:r>
            <a:endParaRPr lang="x-none" altLang="en-US" sz="3200"/>
          </a:p>
          <a:p>
            <a:pPr marL="457200" indent="-457200">
              <a:lnSpc>
                <a:spcPct val="190000"/>
              </a:lnSpc>
              <a:buFont typeface="Arial" panose="02080604020202020204" charset="0"/>
              <a:buChar char="•"/>
            </a:pPr>
            <a:r>
              <a:rPr lang="x-none" altLang="en-US" sz="3200"/>
              <a:t>双向链表</a:t>
            </a:r>
            <a:endParaRPr lang="x-none" altLang="en-US" sz="3200"/>
          </a:p>
          <a:p>
            <a:pPr marL="457200" indent="-457200">
              <a:lnSpc>
                <a:spcPct val="190000"/>
              </a:lnSpc>
              <a:buFont typeface="Arial" panose="02080604020202020204" charset="0"/>
              <a:buChar char="•"/>
            </a:pPr>
            <a:r>
              <a:rPr lang="x-none" altLang="en-US" sz="3200"/>
              <a:t>循环链表</a:t>
            </a:r>
            <a:endParaRPr lang="x-none" altLang="en-US" sz="3200"/>
          </a:p>
          <a:p>
            <a:pPr marL="457200" indent="-457200">
              <a:lnSpc>
                <a:spcPct val="190000"/>
              </a:lnSpc>
              <a:buFont typeface="Arial" panose="02080604020202020204" charset="0"/>
              <a:buChar char="•"/>
            </a:pPr>
            <a:endParaRPr lang="x-none" altLang="en-US" sz="3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229235" y="478790"/>
            <a:ext cx="13042900" cy="51638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/>
              <a:t>单链表(不带头结点)</a:t>
            </a:r>
            <a:endParaRPr lang="x-none" altLang="en-US" sz="3200"/>
          </a:p>
          <a:p>
            <a:endParaRPr lang="x-none" altLang="en-US" sz="3200"/>
          </a:p>
          <a:p>
            <a:pPr marL="457200" indent="-457200">
              <a:lnSpc>
                <a:spcPct val="120000"/>
              </a:lnSpc>
              <a:buFont typeface="Arial" panose="02080604020202020204" charset="0"/>
              <a:buChar char="•"/>
            </a:pPr>
            <a:r>
              <a:rPr lang="x-none" altLang="en-US" sz="3200" b="1"/>
              <a:t>初始化: </a:t>
            </a:r>
            <a:r>
              <a:rPr lang="x-none" altLang="en-US" sz="3200"/>
              <a:t>void initList(List **head);</a:t>
            </a:r>
            <a:endParaRPr lang="x-none" altLang="en-US" sz="3200"/>
          </a:p>
          <a:p>
            <a:pPr marL="457200" indent="-457200">
              <a:lnSpc>
                <a:spcPct val="120000"/>
              </a:lnSpc>
              <a:buFont typeface="Arial" panose="02080604020202020204" charset="0"/>
              <a:buChar char="•"/>
            </a:pPr>
            <a:r>
              <a:rPr lang="x-none" altLang="en-US" sz="3200" b="1"/>
              <a:t>打印:</a:t>
            </a:r>
            <a:r>
              <a:rPr lang="x-none" altLang="en-US" sz="3200"/>
              <a:t>	void printList(List *head);</a:t>
            </a:r>
            <a:endParaRPr lang="x-none" altLang="en-US" sz="3200"/>
          </a:p>
          <a:p>
            <a:pPr marL="457200" indent="-457200">
              <a:lnSpc>
                <a:spcPct val="120000"/>
              </a:lnSpc>
              <a:buFont typeface="Arial" panose="02080604020202020204" charset="0"/>
              <a:buChar char="•"/>
            </a:pPr>
            <a:r>
              <a:rPr lang="x-none" altLang="en-US" sz="3200" b="1"/>
              <a:t>头插:</a:t>
            </a:r>
            <a:r>
              <a:rPr lang="x-none" altLang="en-US" sz="3200"/>
              <a:t>	void headInsert(List **head, int userData);</a:t>
            </a:r>
            <a:endParaRPr lang="x-none" altLang="en-US" sz="3200"/>
          </a:p>
          <a:p>
            <a:pPr marL="457200" indent="-457200">
              <a:lnSpc>
                <a:spcPct val="120000"/>
              </a:lnSpc>
              <a:buFont typeface="Arial" panose="02080604020202020204" charset="0"/>
              <a:buChar char="•"/>
            </a:pPr>
            <a:r>
              <a:rPr lang="x-none" altLang="en-US" sz="3200" b="1"/>
              <a:t>尾插:</a:t>
            </a:r>
            <a:r>
              <a:rPr lang="x-none" altLang="en-US" sz="3200"/>
              <a:t>	void rearInsert(List **head, int userData);</a:t>
            </a:r>
            <a:endParaRPr lang="x-none" altLang="en-US" sz="3200"/>
          </a:p>
          <a:p>
            <a:pPr marL="457200" indent="-457200">
              <a:lnSpc>
                <a:spcPct val="120000"/>
              </a:lnSpc>
              <a:buFont typeface="Arial" panose="02080604020202020204" charset="0"/>
              <a:buChar char="•"/>
            </a:pPr>
            <a:r>
              <a:rPr lang="x-none" altLang="en-US" sz="3200" b="1"/>
              <a:t>删除:</a:t>
            </a:r>
            <a:r>
              <a:rPr lang="x-none" altLang="en-US" sz="3200"/>
              <a:t>	void deleteNode(List **head, int userData);</a:t>
            </a:r>
            <a:endParaRPr lang="x-none" altLang="en-US" sz="3200"/>
          </a:p>
          <a:p>
            <a:pPr indent="0">
              <a:lnSpc>
                <a:spcPct val="120000"/>
              </a:lnSpc>
              <a:buFont typeface="Arial" panose="02080604020202020204" charset="0"/>
              <a:buNone/>
            </a:pPr>
            <a:r>
              <a:rPr lang="x-none" altLang="en-US" sz="3200"/>
              <a:t>       (找前驱结点: List *findPreNode(List *head, int userData);)</a:t>
            </a:r>
            <a:endParaRPr lang="x-none" altLang="en-US" sz="3200"/>
          </a:p>
          <a:p>
            <a:pPr marL="457200" indent="-457200">
              <a:lnSpc>
                <a:spcPct val="120000"/>
              </a:lnSpc>
              <a:buFont typeface="Arial" panose="02080604020202020204" charset="0"/>
              <a:buChar char="•"/>
            </a:pPr>
            <a:r>
              <a:rPr lang="x-none" altLang="en-US" sz="3200" b="1"/>
              <a:t>排序:</a:t>
            </a:r>
            <a:r>
              <a:rPr lang="x-none" altLang="en-US" sz="3200"/>
              <a:t>	void sortList(List **head);</a:t>
            </a:r>
            <a:endParaRPr lang="x-none" altLang="en-US" sz="3200"/>
          </a:p>
        </p:txBody>
      </p:sp>
      <p:sp>
        <p:nvSpPr>
          <p:cNvPr id="5" name="Text Box 4"/>
          <p:cNvSpPr txBox="1"/>
          <p:nvPr/>
        </p:nvSpPr>
        <p:spPr>
          <a:xfrm>
            <a:off x="4235450" y="168910"/>
            <a:ext cx="5652135" cy="15284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80000"/>
              </a:lnSpc>
            </a:pPr>
            <a:r>
              <a:rPr lang="x-none" altLang="en-US" sz="2800"/>
              <a:t>main()</a:t>
            </a:r>
            <a:endParaRPr lang="x-none" altLang="en-US" sz="2800"/>
          </a:p>
          <a:p>
            <a:pPr>
              <a:lnSpc>
                <a:spcPct val="80000"/>
              </a:lnSpc>
            </a:pPr>
            <a:r>
              <a:rPr lang="x-none" altLang="en-US" sz="2800"/>
              <a:t>{</a:t>
            </a:r>
            <a:endParaRPr lang="x-none" altLang="en-US" sz="2800"/>
          </a:p>
          <a:p>
            <a:pPr>
              <a:lnSpc>
                <a:spcPct val="80000"/>
              </a:lnSpc>
            </a:pPr>
            <a:r>
              <a:rPr lang="x-none" altLang="en-US" sz="2800"/>
              <a:t>	List *head = NULL;</a:t>
            </a:r>
            <a:endParaRPr lang="x-none" altLang="en-US" sz="2800"/>
          </a:p>
          <a:p>
            <a:pPr>
              <a:lnSpc>
                <a:spcPct val="80000"/>
              </a:lnSpc>
            </a:pPr>
            <a:r>
              <a:rPr lang="x-none" altLang="en-US" sz="2800"/>
              <a:t>}</a:t>
            </a:r>
            <a:endParaRPr lang="x-none" altLang="en-US"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142240" y="248285"/>
            <a:ext cx="6397625" cy="64344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/>
              <a:t>链表初始化:</a:t>
            </a:r>
            <a:endParaRPr lang="x-none" altLang="en-US" sz="3200"/>
          </a:p>
          <a:p>
            <a:endParaRPr lang="x-none" altLang="en-US" sz="3200"/>
          </a:p>
          <a:p>
            <a:r>
              <a:rPr lang="x-none" altLang="en-US" sz="3200"/>
              <a:t>List *p = NULL;</a:t>
            </a:r>
            <a:endParaRPr lang="x-none" altLang="en-US" sz="3200"/>
          </a:p>
          <a:p>
            <a:r>
              <a:rPr lang="x-none" altLang="en-US" sz="3200"/>
              <a:t>    List *q = *head;</a:t>
            </a:r>
            <a:endParaRPr lang="x-none" altLang="en-US" sz="3200"/>
          </a:p>
          <a:p>
            <a:r>
              <a:rPr lang="x-none" altLang="en-US" sz="3200"/>
              <a:t>    int temp = 0;</a:t>
            </a:r>
            <a:endParaRPr lang="x-none" altLang="en-US" sz="3200"/>
          </a:p>
          <a:p>
            <a:endParaRPr lang="x-none" altLang="en-US" sz="3200"/>
          </a:p>
          <a:p>
            <a:r>
              <a:rPr lang="x-none" altLang="en-US" sz="3200"/>
              <a:t>    scanf("%d", &amp;temp);</a:t>
            </a:r>
            <a:endParaRPr lang="x-none" altLang="en-US" sz="3200"/>
          </a:p>
          <a:p>
            <a:r>
              <a:rPr lang="x-none" altLang="en-US" sz="3200"/>
              <a:t>    while(temp != 0){</a:t>
            </a:r>
            <a:endParaRPr lang="x-none" altLang="en-US" sz="3200"/>
          </a:p>
          <a:p>
            <a:r>
              <a:rPr lang="x-none" altLang="en-US" sz="3200"/>
              <a:t>        p = (List *)Malloc(sizeof(List));</a:t>
            </a:r>
            <a:endParaRPr lang="x-none" altLang="en-US" sz="3200"/>
          </a:p>
          <a:p>
            <a:r>
              <a:rPr lang="x-none" altLang="en-US" sz="3200"/>
              <a:t>        p-&gt;data = temp;</a:t>
            </a:r>
            <a:endParaRPr lang="x-none" altLang="en-US" sz="3200"/>
          </a:p>
          <a:p>
            <a:r>
              <a:rPr lang="x-none" altLang="en-US" sz="3200"/>
              <a:t>        p-&gt;next = NULL;</a:t>
            </a:r>
            <a:endParaRPr lang="x-none" altLang="en-US" sz="3200"/>
          </a:p>
          <a:p>
            <a:endParaRPr lang="x-none" altLang="en-US" sz="3200"/>
          </a:p>
          <a:p>
            <a:r>
              <a:rPr lang="x-none" altLang="en-US" sz="3200"/>
              <a:t>        </a:t>
            </a:r>
            <a:endParaRPr lang="x-none" altLang="en-US" sz="3200"/>
          </a:p>
        </p:txBody>
      </p:sp>
      <p:sp>
        <p:nvSpPr>
          <p:cNvPr id="3" name="Text Box 2"/>
          <p:cNvSpPr txBox="1"/>
          <p:nvPr/>
        </p:nvSpPr>
        <p:spPr>
          <a:xfrm>
            <a:off x="6804025" y="1628775"/>
            <a:ext cx="4873625" cy="427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>
                <a:sym typeface="+mn-ea"/>
              </a:rPr>
              <a:t>if(NULL == *head){</a:t>
            </a:r>
            <a:endParaRPr lang="x-none" altLang="en-US" sz="3200"/>
          </a:p>
          <a:p>
            <a:r>
              <a:rPr lang="x-none" altLang="en-US" sz="3200">
                <a:sym typeface="+mn-ea"/>
              </a:rPr>
              <a:t>            *head = p;</a:t>
            </a:r>
            <a:endParaRPr lang="x-none" altLang="en-US" sz="3200"/>
          </a:p>
          <a:p>
            <a:r>
              <a:rPr lang="x-none" altLang="en-US" sz="3200">
                <a:sym typeface="+mn-ea"/>
              </a:rPr>
              <a:t>        }else{</a:t>
            </a:r>
            <a:endParaRPr lang="x-none" altLang="en-US" sz="3200"/>
          </a:p>
          <a:p>
            <a:r>
              <a:rPr lang="x-none" altLang="en-US" sz="3200">
                <a:sym typeface="+mn-ea"/>
              </a:rPr>
              <a:t>            q-&gt;next = p;</a:t>
            </a:r>
            <a:endParaRPr lang="x-none" altLang="en-US" sz="3200"/>
          </a:p>
          <a:p>
            <a:r>
              <a:rPr lang="x-none" altLang="en-US" sz="3200">
                <a:sym typeface="+mn-ea"/>
              </a:rPr>
              <a:t>        }</a:t>
            </a:r>
            <a:endParaRPr lang="x-none" altLang="en-US" sz="3200"/>
          </a:p>
          <a:p>
            <a:r>
              <a:rPr lang="x-none" altLang="en-US" sz="3200">
                <a:sym typeface="+mn-ea"/>
              </a:rPr>
              <a:t>        q = p;</a:t>
            </a:r>
            <a:endParaRPr lang="x-none" altLang="en-US" sz="3200"/>
          </a:p>
          <a:p>
            <a:r>
              <a:rPr lang="x-none" altLang="en-US" sz="3200">
                <a:sym typeface="+mn-ea"/>
              </a:rPr>
              <a:t>        scanf("%d", &amp;temp);</a:t>
            </a:r>
            <a:endParaRPr lang="x-none" altLang="en-US" sz="3200"/>
          </a:p>
          <a:p>
            <a:r>
              <a:rPr lang="x-none" altLang="en-US" sz="3200">
                <a:sym typeface="+mn-ea"/>
              </a:rPr>
              <a:t>    }</a:t>
            </a:r>
            <a:endParaRPr lang="x-none" altLang="en-US" sz="3200"/>
          </a:p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229870" y="300355"/>
            <a:ext cx="10384790" cy="58966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/>
              <a:t>关于malloc的一点小心机</a:t>
            </a:r>
            <a:endParaRPr lang="x-none" altLang="en-US" sz="3200"/>
          </a:p>
          <a:p>
            <a:endParaRPr lang="x-none" altLang="en-US" sz="3200"/>
          </a:p>
          <a:p>
            <a:pPr>
              <a:lnSpc>
                <a:spcPct val="90000"/>
              </a:lnSpc>
            </a:pPr>
            <a:r>
              <a:rPr lang="x-none" altLang="en-US" sz="3200"/>
              <a:t>void *Malloc(size_t size){</a:t>
            </a:r>
            <a:endParaRPr lang="x-none" altLang="en-US" sz="3200"/>
          </a:p>
          <a:p>
            <a:pPr>
              <a:lnSpc>
                <a:spcPct val="90000"/>
              </a:lnSpc>
            </a:pPr>
            <a:r>
              <a:rPr lang="x-none" altLang="en-US" sz="3200"/>
              <a:t>    void *result = NULL; </a:t>
            </a:r>
            <a:endParaRPr lang="x-none" altLang="en-US" sz="3200"/>
          </a:p>
          <a:p>
            <a:pPr>
              <a:lnSpc>
                <a:spcPct val="90000"/>
              </a:lnSpc>
            </a:pPr>
            <a:endParaRPr lang="x-none" altLang="en-US" sz="3200"/>
          </a:p>
          <a:p>
            <a:pPr>
              <a:lnSpc>
                <a:spcPct val="90000"/>
              </a:lnSpc>
            </a:pPr>
            <a:r>
              <a:rPr lang="x-none" altLang="en-US" sz="3200"/>
              <a:t>    result = malloc(size);</a:t>
            </a:r>
            <a:endParaRPr lang="x-none" altLang="en-US" sz="3200"/>
          </a:p>
          <a:p>
            <a:pPr>
              <a:lnSpc>
                <a:spcPct val="90000"/>
              </a:lnSpc>
            </a:pPr>
            <a:r>
              <a:rPr lang="x-none" altLang="en-US" sz="3200"/>
              <a:t>    if(NULL == result){</a:t>
            </a:r>
            <a:endParaRPr lang="x-none" altLang="en-US" sz="3200"/>
          </a:p>
          <a:p>
            <a:pPr>
              <a:lnSpc>
                <a:spcPct val="90000"/>
              </a:lnSpc>
            </a:pPr>
            <a:r>
              <a:rPr lang="x-none" altLang="en-US" sz="3200"/>
              <a:t>        printf("内存申请失败!\n");</a:t>
            </a:r>
            <a:endParaRPr lang="x-none" altLang="en-US" sz="3200"/>
          </a:p>
          <a:p>
            <a:pPr>
              <a:lnSpc>
                <a:spcPct val="90000"/>
              </a:lnSpc>
            </a:pPr>
            <a:r>
              <a:rPr lang="x-none" altLang="en-US" sz="3200"/>
              <a:t>        exit(-1);</a:t>
            </a:r>
            <a:endParaRPr lang="x-none" altLang="en-US" sz="3200"/>
          </a:p>
          <a:p>
            <a:pPr>
              <a:lnSpc>
                <a:spcPct val="90000"/>
              </a:lnSpc>
            </a:pPr>
            <a:r>
              <a:rPr lang="x-none" altLang="en-US" sz="3200"/>
              <a:t>    }</a:t>
            </a:r>
            <a:endParaRPr lang="x-none" altLang="en-US" sz="3200"/>
          </a:p>
          <a:p>
            <a:pPr>
              <a:lnSpc>
                <a:spcPct val="90000"/>
              </a:lnSpc>
            </a:pPr>
            <a:endParaRPr lang="x-none" altLang="en-US" sz="3200"/>
          </a:p>
          <a:p>
            <a:pPr>
              <a:lnSpc>
                <a:spcPct val="90000"/>
              </a:lnSpc>
            </a:pPr>
            <a:r>
              <a:rPr lang="x-none" altLang="en-US" sz="3200"/>
              <a:t>    return result;</a:t>
            </a:r>
            <a:endParaRPr lang="x-none" altLang="en-US" sz="3200"/>
          </a:p>
          <a:p>
            <a:pPr>
              <a:lnSpc>
                <a:spcPct val="90000"/>
              </a:lnSpc>
            </a:pPr>
            <a:r>
              <a:rPr lang="x-none" altLang="en-US" sz="3200"/>
              <a:t>}</a:t>
            </a:r>
            <a:endParaRPr lang="x-none" altLang="en-US" sz="3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hahah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2540" y="294640"/>
            <a:ext cx="1305560" cy="130556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229870" y="282575"/>
            <a:ext cx="11678285" cy="49714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3200"/>
              <a:t>头插和尾插</a:t>
            </a:r>
            <a:endParaRPr lang="x-none" altLang="en-US" sz="3200"/>
          </a:p>
          <a:p>
            <a:endParaRPr lang="x-none" altLang="en-US" sz="3200"/>
          </a:p>
          <a:p>
            <a:r>
              <a:rPr lang="x-none" altLang="en-US" sz="3200"/>
              <a:t>void headInsert(List **head, int userData){</a:t>
            </a:r>
            <a:endParaRPr lang="x-none" altLang="en-US" sz="3200"/>
          </a:p>
          <a:p>
            <a:r>
              <a:rPr lang="x-none" altLang="en-US" sz="3200"/>
              <a:t>    List *p;</a:t>
            </a:r>
            <a:endParaRPr lang="x-none" altLang="en-US" sz="3200"/>
          </a:p>
          <a:p>
            <a:endParaRPr lang="x-none" altLang="en-US" sz="3200"/>
          </a:p>
          <a:p>
            <a:r>
              <a:rPr lang="x-none" altLang="en-US" sz="3200"/>
              <a:t>    p = (List *)Malloc(sizeof(List));</a:t>
            </a:r>
            <a:endParaRPr lang="x-none" altLang="en-US" sz="3200"/>
          </a:p>
          <a:p>
            <a:r>
              <a:rPr lang="x-none" altLang="en-US" sz="3200"/>
              <a:t>    p-&gt;data = userData;</a:t>
            </a:r>
            <a:endParaRPr lang="x-none" altLang="en-US" sz="3200"/>
          </a:p>
          <a:p>
            <a:r>
              <a:rPr lang="x-none" altLang="en-US" sz="3200"/>
              <a:t>    p-&gt;next = *head;</a:t>
            </a:r>
            <a:endParaRPr lang="x-none" altLang="en-US" sz="3200"/>
          </a:p>
          <a:p>
            <a:r>
              <a:rPr lang="x-none" altLang="en-US" sz="3200"/>
              <a:t>    *head = p;</a:t>
            </a:r>
            <a:endParaRPr lang="x-none" altLang="en-US" sz="3200"/>
          </a:p>
          <a:p>
            <a:r>
              <a:rPr lang="x-none" altLang="en-US" sz="3200"/>
              <a:t>}</a:t>
            </a:r>
            <a:endParaRPr lang="x-none" altLang="en-US" sz="3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mposite">
      <a:dk1>
        <a:sysClr val="windowText" lastClr="000000"/>
      </a:dk1>
      <a:lt1>
        <a:sysClr val="window" lastClr="FFFFFF"/>
      </a:lt1>
      <a:dk2>
        <a:srgbClr val="5B6973"/>
      </a:dk2>
      <a:lt2>
        <a:srgbClr val="E7ECED"/>
      </a:lt2>
      <a:accent1>
        <a:srgbClr val="98C723"/>
      </a:accent1>
      <a:accent2>
        <a:srgbClr val="59B0B9"/>
      </a:accent2>
      <a:accent3>
        <a:srgbClr val="DEAE00"/>
      </a:accent3>
      <a:accent4>
        <a:srgbClr val="B77BB4"/>
      </a:accent4>
      <a:accent5>
        <a:srgbClr val="E0773C"/>
      </a:accent5>
      <a:accent6>
        <a:srgbClr val="A98D63"/>
      </a:accent6>
      <a:hlink>
        <a:srgbClr val="26CBEC"/>
      </a:hlink>
      <a:folHlink>
        <a:srgbClr val="598C8C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3646</Words>
  <Application>Kingsoft Office WPP</Application>
  <PresentationFormat>Widescreen</PresentationFormat>
  <Paragraphs>241</Paragraphs>
  <Slides>22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3" baseType="lpstr">
      <vt:lpstr>Office Theme</vt:lpstr>
      <vt:lpstr>线性表 栈 队列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线性表 栈 队列</dc:title>
  <dc:creator>dela</dc:creator>
  <cp:lastModifiedBy>dela</cp:lastModifiedBy>
  <cp:revision>4</cp:revision>
  <dcterms:created xsi:type="dcterms:W3CDTF">2017-07-19T10:04:59Z</dcterms:created>
  <dcterms:modified xsi:type="dcterms:W3CDTF">2017-07-19T10:04:59Z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1033-10.1.0.5672</vt:lpwstr>
  </property>
</Properties>
</file>

<file path=docProps/thumbnail.jpeg>
</file>